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2" r:id="rId3"/>
    <p:sldId id="303" r:id="rId4"/>
    <p:sldId id="308" r:id="rId5"/>
    <p:sldId id="304" r:id="rId6"/>
    <p:sldId id="292" r:id="rId7"/>
    <p:sldId id="305" r:id="rId8"/>
    <p:sldId id="313" r:id="rId9"/>
    <p:sldId id="295" r:id="rId10"/>
    <p:sldId id="315" r:id="rId11"/>
    <p:sldId id="297" r:id="rId12"/>
    <p:sldId id="306" r:id="rId13"/>
    <p:sldId id="312" r:id="rId14"/>
    <p:sldId id="309" r:id="rId15"/>
    <p:sldId id="310" r:id="rId16"/>
    <p:sldId id="311" r:id="rId17"/>
    <p:sldId id="319" r:id="rId18"/>
    <p:sldId id="318" r:id="rId19"/>
    <p:sldId id="28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B5779-B384-4D41-94F1-442F20E17C6D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2C93-CC67-41DE-8574-4FA99992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01F7-43E2-D940-AFF0-4F720651F79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01F7-43E2-D940-AFF0-4F720651F7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" y="2485"/>
            <a:ext cx="914400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8322586" y="3362961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 userDrawn="1"/>
        </p:nvSpPr>
        <p:spPr>
          <a:xfrm>
            <a:off x="1380412" y="4943728"/>
            <a:ext cx="2614061" cy="18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Chord 26"/>
          <p:cNvSpPr/>
          <p:nvPr userDrawn="1"/>
        </p:nvSpPr>
        <p:spPr>
          <a:xfrm rot="17538541">
            <a:off x="4718866" y="-131310"/>
            <a:ext cx="1703707" cy="1703707"/>
          </a:xfrm>
          <a:prstGeom prst="chord">
            <a:avLst>
              <a:gd name="adj1" fmla="val 895547"/>
              <a:gd name="adj2" fmla="val 1804573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75055" y="181108"/>
            <a:ext cx="1573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b="1" dirty="0">
                <a:solidFill>
                  <a:srgbClr val="5C94C3"/>
                </a:solidFill>
              </a:rPr>
              <a:t>REAL-TIME </a:t>
            </a:r>
          </a:p>
          <a:p>
            <a:pPr algn="ctr" defTabSz="457200"/>
            <a:r>
              <a:rPr lang="en-US" b="1" dirty="0">
                <a:solidFill>
                  <a:srgbClr val="5C94C3"/>
                </a:solidFill>
              </a:rPr>
              <a:t>CUSTOMER </a:t>
            </a:r>
          </a:p>
          <a:p>
            <a:pPr algn="ctr" defTabSz="457200"/>
            <a:r>
              <a:rPr lang="en-US" b="1" dirty="0">
                <a:solidFill>
                  <a:srgbClr val="5C94C3"/>
                </a:solidFill>
              </a:rPr>
              <a:t>ENGAGEMENT</a:t>
            </a:r>
          </a:p>
        </p:txBody>
      </p:sp>
      <p:sp>
        <p:nvSpPr>
          <p:cNvPr id="30" name="Chord 29"/>
          <p:cNvSpPr/>
          <p:nvPr userDrawn="1"/>
        </p:nvSpPr>
        <p:spPr>
          <a:xfrm rot="17538541">
            <a:off x="6252192" y="-687278"/>
            <a:ext cx="2647047" cy="2647047"/>
          </a:xfrm>
          <a:prstGeom prst="chord">
            <a:avLst>
              <a:gd name="adj1" fmla="val 2301498"/>
              <a:gd name="adj2" fmla="val 16583217"/>
            </a:avLst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1278" y="153683"/>
            <a:ext cx="1678003" cy="1312095"/>
          </a:xfrm>
          <a:prstGeom prst="roundRect">
            <a:avLst>
              <a:gd name="adj" fmla="val 10383"/>
            </a:avLst>
          </a:prstGeom>
          <a:noFill/>
          <a:extLst/>
        </p:spPr>
      </p:pic>
      <p:sp>
        <p:nvSpPr>
          <p:cNvPr id="32" name="Chord 31"/>
          <p:cNvSpPr/>
          <p:nvPr userDrawn="1"/>
        </p:nvSpPr>
        <p:spPr>
          <a:xfrm rot="5400000">
            <a:off x="3372067" y="3015528"/>
            <a:ext cx="2782832" cy="2782832"/>
          </a:xfrm>
          <a:prstGeom prst="chord">
            <a:avLst>
              <a:gd name="adj1" fmla="val 3489089"/>
              <a:gd name="adj2" fmla="val 1813474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87" y="3801132"/>
            <a:ext cx="2400300" cy="1246492"/>
          </a:xfrm>
          <a:prstGeom prst="rect">
            <a:avLst/>
          </a:prstGeom>
        </p:spPr>
      </p:pic>
      <p:sp>
        <p:nvSpPr>
          <p:cNvPr id="33" name="Chord 32"/>
          <p:cNvSpPr/>
          <p:nvPr userDrawn="1"/>
        </p:nvSpPr>
        <p:spPr>
          <a:xfrm rot="5400000">
            <a:off x="7156092" y="3896851"/>
            <a:ext cx="1892439" cy="1892439"/>
          </a:xfrm>
          <a:prstGeom prst="chord">
            <a:avLst>
              <a:gd name="adj1" fmla="val 4208907"/>
              <a:gd name="adj2" fmla="val 17465457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1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132860" y="4757996"/>
            <a:ext cx="193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u="sng" dirty="0">
                <a:solidFill>
                  <a:prstClr val="white"/>
                </a:solidFill>
              </a:rPr>
              <a:t>www.cafex.com</a:t>
            </a:r>
          </a:p>
        </p:txBody>
      </p:sp>
      <p:sp>
        <p:nvSpPr>
          <p:cNvPr id="34" name="Chord 33"/>
          <p:cNvSpPr/>
          <p:nvPr userDrawn="1"/>
        </p:nvSpPr>
        <p:spPr>
          <a:xfrm rot="10800000">
            <a:off x="-1579397" y="1501028"/>
            <a:ext cx="3846286" cy="3846286"/>
          </a:xfrm>
          <a:prstGeom prst="chord">
            <a:avLst>
              <a:gd name="adj1" fmla="val 4768156"/>
              <a:gd name="adj2" fmla="val 1684019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 rot="10800000">
            <a:off x="992868" y="2915500"/>
            <a:ext cx="1531836" cy="14914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-745274" y="3594827"/>
            <a:ext cx="1729740" cy="17104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-63500" y="2915501"/>
            <a:ext cx="1380957" cy="1358651"/>
          </a:xfrm>
          <a:prstGeom prst="roundRect">
            <a:avLst>
              <a:gd name="adj" fmla="val 50000"/>
            </a:avLst>
          </a:prstGeom>
          <a:solidFill>
            <a:srgbClr val="5C94C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0" y="154690"/>
            <a:ext cx="3376410" cy="332281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9" y="1660071"/>
            <a:ext cx="7689635" cy="733684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40" y="2393756"/>
            <a:ext cx="5850891" cy="521745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buNone/>
              <a:defRPr sz="2800" i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CaféX Communications Confidential © 2013 –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CaféX Communications Confidential © 2013 –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CaféX Communications Confidential © 2013 –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2" y="4432972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18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 defTabSz="457200"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142169"/>
            <a:ext cx="9159079" cy="459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42" y="179110"/>
            <a:ext cx="968829" cy="420828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4465316" y="154217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5" y="3919901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4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5120" y="176254"/>
            <a:ext cx="9172425" cy="4746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219776"/>
            <a:ext cx="1039745" cy="451632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127004" y="713428"/>
            <a:ext cx="891721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787" y="149837"/>
            <a:ext cx="7276584" cy="566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CaféX Communications Confidential © 2014 –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-15120" y="176254"/>
            <a:ext cx="9172425" cy="4746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219776"/>
            <a:ext cx="1039745" cy="451632"/>
          </a:xfrm>
          <a:prstGeom prst="rect">
            <a:avLst/>
          </a:prstGeom>
        </p:spPr>
      </p:pic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7004" y="713428"/>
            <a:ext cx="891721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15120" y="164708"/>
            <a:ext cx="9172425" cy="4746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208231"/>
            <a:ext cx="1039745" cy="451632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2013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7004" y="713428"/>
            <a:ext cx="891721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728" y="205980"/>
            <a:ext cx="7105073" cy="5074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120" y="141619"/>
            <a:ext cx="9172425" cy="4746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196686"/>
            <a:ext cx="1039745" cy="4516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4" y="713428"/>
            <a:ext cx="891721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120" y="141619"/>
            <a:ext cx="9172425" cy="4746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196686"/>
            <a:ext cx="1039745" cy="4516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2013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</p:spPr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27004" y="713428"/>
            <a:ext cx="891721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199" y="5173521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3B390557-C5C1-8C45-AECE-098EF00A0720}" type="datetime1">
              <a:rPr lang="en-US">
                <a:solidFill>
                  <a:srgbClr val="092E4D"/>
                </a:solidFill>
              </a:rPr>
              <a:pPr defTabSz="457200"/>
              <a:t>8/11/2014</a:t>
            </a:fld>
            <a:endParaRPr lang="en-US">
              <a:solidFill>
                <a:srgbClr val="092E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CaféX Communications Confidential © 2013 –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0434" y="137983"/>
            <a:ext cx="7276584" cy="566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99" y="978284"/>
            <a:ext cx="8786820" cy="361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99" y="4767264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7F7F7F"/>
                </a:solidFill>
                <a:effectLst/>
              </a:defRPr>
            </a:lvl1pPr>
          </a:lstStyle>
          <a:p>
            <a:pPr defTabSz="457200"/>
            <a:r>
              <a:rPr lang="en-US" dirty="0" smtClean="0"/>
              <a:t>CaféX Communications Confidential © 2014 –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3417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effectLst/>
              </a:defRPr>
            </a:lvl1pPr>
          </a:lstStyle>
          <a:p>
            <a:pPr defTabSz="457200"/>
            <a:fld id="{0431C951-9D62-474D-B35D-66AB940D3B2F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1280" y="153683"/>
            <a:ext cx="1678003" cy="1312095"/>
          </a:xfrm>
          <a:prstGeom prst="roundRect">
            <a:avLst>
              <a:gd name="adj" fmla="val 10383"/>
            </a:avLst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63638"/>
            <a:ext cx="6172200" cy="1878578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&lt;Customer, </a:t>
            </a:r>
            <a:b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Project Name&gt;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Proposal</a:t>
            </a:r>
            <a:endParaRPr lang="en-US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32575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&lt;date&gt;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90057"/>
            <a:ext cx="755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Proposal Summary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11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8075240" cy="3759868"/>
          </a:xfrm>
        </p:spPr>
        <p:txBody>
          <a:bodyPr>
            <a:normAutofit/>
          </a:bodyPr>
          <a:lstStyle/>
          <a:p>
            <a:pPr marL="685800" lvl="1" indent="-228600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Add or delete bullets to match project proposal</a:t>
            </a:r>
          </a:p>
          <a:p>
            <a:pPr marL="685800" lvl="1" indent="-228600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&lt;</a:t>
            </a:r>
            <a:r>
              <a:rPr lang="en-US" sz="2000" dirty="0">
                <a:solidFill>
                  <a:srgbClr val="FF0000"/>
                </a:solidFill>
              </a:rPr>
              <a:t># of &gt;</a:t>
            </a:r>
            <a:r>
              <a:rPr lang="en-US" sz="2000" dirty="0"/>
              <a:t> Concurrent Sessions</a:t>
            </a:r>
            <a:endParaRPr lang="en-US" sz="2000" dirty="0">
              <a:solidFill>
                <a:srgbClr val="FF0000"/>
              </a:solidFill>
            </a:endParaRPr>
          </a:p>
          <a:p>
            <a:pPr marL="685800" lvl="1" indent="-22860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&lt;# of bus. days&gt; </a:t>
            </a:r>
            <a:r>
              <a:rPr lang="en-US" sz="2000" dirty="0"/>
              <a:t>of Implementation Services</a:t>
            </a:r>
          </a:p>
          <a:p>
            <a:pPr marL="685800" lvl="1" indent="-22860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/>
              <a:t>Up to </a:t>
            </a:r>
            <a:r>
              <a:rPr lang="en-US" sz="2000" dirty="0">
                <a:solidFill>
                  <a:srgbClr val="FF0000"/>
                </a:solidFill>
              </a:rPr>
              <a:t>&lt;# of bus. days&gt; </a:t>
            </a:r>
            <a:r>
              <a:rPr lang="en-US" sz="2000" dirty="0"/>
              <a:t>of Consultation for Application Integration*</a:t>
            </a:r>
          </a:p>
          <a:p>
            <a:pPr marL="685800" lvl="1" indent="-22860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&lt;# of </a:t>
            </a:r>
            <a:r>
              <a:rPr lang="en-US" sz="2000" dirty="0" err="1">
                <a:solidFill>
                  <a:srgbClr val="FF0000"/>
                </a:solidFill>
              </a:rPr>
              <a:t>hrs</a:t>
            </a:r>
            <a:r>
              <a:rPr lang="en-US" sz="2000" dirty="0">
                <a:solidFill>
                  <a:srgbClr val="FF0000"/>
                </a:solidFill>
              </a:rPr>
              <a:t>&gt;</a:t>
            </a:r>
            <a:r>
              <a:rPr lang="en-US" sz="2000" dirty="0"/>
              <a:t> of ongoing technical assistance</a:t>
            </a:r>
          </a:p>
          <a:p>
            <a:pPr marL="685800" lvl="1" indent="-22860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/>
              <a:t>Pilot to include Project Manager and Technical Lead</a:t>
            </a:r>
          </a:p>
          <a:p>
            <a:pPr marL="457200" lvl="1">
              <a:lnSpc>
                <a:spcPct val="120000"/>
              </a:lnSpc>
              <a:spcAft>
                <a:spcPts val="300"/>
              </a:spcAft>
            </a:pPr>
            <a:r>
              <a:rPr lang="en-US" sz="2000" dirty="0"/>
              <a:t>* Variability of Application Integration time based on level of expertise and familiarity of </a:t>
            </a:r>
            <a:r>
              <a:rPr lang="en-US" sz="2000" dirty="0">
                <a:solidFill>
                  <a:srgbClr val="FF0000"/>
                </a:solidFill>
              </a:rPr>
              <a:t>&lt;customer&gt; </a:t>
            </a:r>
            <a:r>
              <a:rPr lang="en-US" sz="2000" dirty="0"/>
              <a:t>App Dev team with </a:t>
            </a:r>
            <a:r>
              <a:rPr lang="en-US" sz="2000" dirty="0" err="1" smtClean="0"/>
              <a:t>WebRT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0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12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276584" cy="566375"/>
          </a:xfrm>
        </p:spPr>
        <p:txBody>
          <a:bodyPr/>
          <a:lstStyle/>
          <a:p>
            <a:r>
              <a:rPr lang="en-US" dirty="0"/>
              <a:t>Additional Items provided by </a:t>
            </a:r>
            <a:r>
              <a:rPr lang="en-US" dirty="0">
                <a:solidFill>
                  <a:srgbClr val="FF0000"/>
                </a:solidFill>
              </a:rPr>
              <a:t>&lt;customer&gt;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8075240" cy="3759868"/>
          </a:xfrm>
        </p:spPr>
        <p:txBody>
          <a:bodyPr>
            <a:normAutofit/>
          </a:bodyPr>
          <a:lstStyle/>
          <a:p>
            <a:r>
              <a:rPr lang="en-US" sz="2400" dirty="0"/>
              <a:t>Site Survey information</a:t>
            </a:r>
          </a:p>
          <a:p>
            <a:r>
              <a:rPr lang="en-US" sz="2400" dirty="0"/>
              <a:t>Server platforms/VM’s</a:t>
            </a:r>
          </a:p>
          <a:p>
            <a:r>
              <a:rPr lang="en-US" sz="2400" dirty="0"/>
              <a:t>Access and configuration of </a:t>
            </a:r>
            <a:r>
              <a:rPr lang="en-US" sz="2400" dirty="0">
                <a:solidFill>
                  <a:srgbClr val="FF0000"/>
                </a:solidFill>
              </a:rPr>
              <a:t>&lt;customer&gt;</a:t>
            </a:r>
            <a:r>
              <a:rPr lang="en-US" sz="2400" dirty="0"/>
              <a:t> environment</a:t>
            </a:r>
          </a:p>
          <a:p>
            <a:r>
              <a:rPr lang="en-US" sz="2400" dirty="0"/>
              <a:t>Integration into Mobile (IOS) and Desktop Application (Chrome)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&lt;# of &gt; </a:t>
            </a:r>
            <a:r>
              <a:rPr lang="en-US" sz="2400" dirty="0"/>
              <a:t>location</a:t>
            </a:r>
            <a:r>
              <a:rPr lang="en-US" sz="2400" dirty="0">
                <a:solidFill>
                  <a:srgbClr val="FF0000"/>
                </a:solidFill>
              </a:rPr>
              <a:t>(s)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FF0000"/>
                </a:solidFill>
              </a:rPr>
              <a:t>&lt;list locations</a:t>
            </a:r>
            <a:r>
              <a:rPr lang="en-US" sz="2400" dirty="0" smtClean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90057"/>
            <a:ext cx="755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Pricing, BoM, Timelines and Key Responsibilities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14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884368" cy="566375"/>
          </a:xfrm>
        </p:spPr>
        <p:txBody>
          <a:bodyPr/>
          <a:lstStyle/>
          <a:p>
            <a:pPr defTabSz="814388"/>
            <a:r>
              <a:rPr lang="en-US" dirty="0" smtClean="0"/>
              <a:t>Proposal </a:t>
            </a:r>
            <a:r>
              <a:rPr lang="en-US" dirty="0"/>
              <a:t>Assumptions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12148"/>
              </p:ext>
            </p:extLst>
          </p:nvPr>
        </p:nvGraphicFramePr>
        <p:xfrm>
          <a:off x="467545" y="843559"/>
          <a:ext cx="8136903" cy="362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184"/>
                <a:gridCol w="5311719"/>
              </a:tblGrid>
              <a:tr h="3441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Element</a:t>
                      </a:r>
                      <a:endParaRPr lang="en-US" sz="1800" dirty="0"/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Assumptions</a:t>
                      </a:r>
                      <a:endParaRPr lang="en-US" sz="1800" dirty="0"/>
                    </a:p>
                  </a:txBody>
                  <a:tcPr marL="91433" marR="91433" marT="45741" marB="45741"/>
                </a:tc>
              </a:tr>
              <a:tr h="74713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&lt;Customer&gt;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 dirty="0" smtClean="0"/>
                        <a:t>Responsibilities</a:t>
                      </a:r>
                      <a:endParaRPr lang="en-US" sz="1000" dirty="0"/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Provide and Install Server equipment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Provide Mobile and Desktop applications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Configure non-CaféX components as required by use case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Application Development work</a:t>
                      </a:r>
                    </a:p>
                  </a:txBody>
                  <a:tcPr marL="91433" marR="91433" marT="45741" marB="45741"/>
                </a:tc>
              </a:tr>
              <a:tr h="74713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Partner</a:t>
                      </a:r>
                      <a:r>
                        <a:rPr lang="en-US" sz="1000" baseline="0" dirty="0" smtClean="0"/>
                        <a:t> Responsibilities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Application Installation, Deployment, and Start up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Configuration tasks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Validation and Testing Services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Ongoing remote technical assistance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000" baseline="0" dirty="0" smtClean="0"/>
                    </a:p>
                  </a:txBody>
                  <a:tcPr marL="91433" marR="91433" marT="45741" marB="45741"/>
                </a:tc>
              </a:tr>
              <a:tr h="372831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CaféX</a:t>
                      </a:r>
                      <a:r>
                        <a:rPr lang="en-US" sz="1000" dirty="0" smtClean="0"/>
                        <a:t> Deliverables</a:t>
                      </a:r>
                      <a:endParaRPr lang="en-US" sz="1000" dirty="0"/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Software Installers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Product Documentation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Online Developer Training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Site Survey Template</a:t>
                      </a:r>
                    </a:p>
                  </a:txBody>
                  <a:tcPr marL="91433" marR="91433" marT="45741" marB="45741"/>
                </a:tc>
              </a:tr>
              <a:tr h="4808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Location</a:t>
                      </a:r>
                      <a:endParaRPr lang="en-US" sz="1000" dirty="0"/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</a:rPr>
                        <a:t>&lt;list locations&gt;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Performed combination of on site and remotely</a:t>
                      </a:r>
                    </a:p>
                  </a:txBody>
                  <a:tcPr marL="91433" marR="91433" marT="45741" marB="45741"/>
                </a:tc>
              </a:tr>
              <a:tr h="48087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Exclusions</a:t>
                      </a:r>
                      <a:endParaRPr lang="en-US" sz="1000" dirty="0"/>
                    </a:p>
                  </a:txBody>
                  <a:tcPr marL="91433" marR="91433" marT="45741" marB="4574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Travel and Expenses are excluded and to be billed to 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</a:rPr>
                        <a:t>&lt;customer&gt; </a:t>
                      </a:r>
                      <a:r>
                        <a:rPr lang="en-US" sz="1000" baseline="0" dirty="0" smtClean="0"/>
                        <a:t>on actual expense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Software Maintenance- Not applicable to </a:t>
                      </a:r>
                      <a:r>
                        <a:rPr lang="en-US" sz="1000" baseline="0" dirty="0" err="1" smtClean="0"/>
                        <a:t>PoC</a:t>
                      </a:r>
                      <a:endParaRPr lang="en-US" sz="1000" baseline="0" dirty="0" smtClean="0"/>
                    </a:p>
                  </a:txBody>
                  <a:tcPr marL="91433" marR="91433" marT="45741" marB="45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15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884368" cy="566375"/>
          </a:xfrm>
        </p:spPr>
        <p:txBody>
          <a:bodyPr/>
          <a:lstStyle/>
          <a:p>
            <a:pPr defTabSz="814388"/>
            <a:r>
              <a:rPr lang="en-US" dirty="0"/>
              <a:t>Timeline</a:t>
            </a:r>
            <a:endParaRPr lang="en-US" dirty="0">
              <a:solidFill>
                <a:srgbClr val="0183B7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88852"/>
              </p:ext>
            </p:extLst>
          </p:nvPr>
        </p:nvGraphicFramePr>
        <p:xfrm>
          <a:off x="323528" y="843558"/>
          <a:ext cx="8568951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792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MS Mincho"/>
                        </a:rPr>
                        <a:t>Service Name/Project Task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MS Mincho"/>
                        </a:rPr>
                        <a:t>Targeted Commencement Date </a:t>
                      </a:r>
                      <a:br>
                        <a:rPr lang="en-US" sz="1400" b="1">
                          <a:effectLst/>
                          <a:latin typeface="Arial"/>
                          <a:ea typeface="MS Mincho"/>
                        </a:rPr>
                      </a:br>
                      <a:r>
                        <a:rPr lang="en-US" sz="1400" b="1">
                          <a:effectLst/>
                          <a:latin typeface="Arial"/>
                          <a:ea typeface="MS Mincho"/>
                        </a:rPr>
                        <a:t>(Business Days)</a:t>
                      </a:r>
                      <a:endParaRPr lang="en-US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MS Mincho"/>
                        </a:rPr>
                        <a:t>Targeted Completion Date in Elapsed Time (Business Days)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Mobile Collaboration </a:t>
                      </a:r>
                      <a:r>
                        <a:rPr lang="en-US" sz="1400" dirty="0" err="1">
                          <a:effectLst/>
                          <a:latin typeface="Arial"/>
                          <a:ea typeface="MS Mincho"/>
                        </a:rPr>
                        <a:t>PoC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 Program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for Use Case 1 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T0 (“Start Date”)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T0 +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</a:rPr>
                        <a:t>&lt;# of&gt;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Business Days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Mobile Collaboration </a:t>
                      </a:r>
                      <a:r>
                        <a:rPr lang="en-US" sz="1400" dirty="0" err="1">
                          <a:effectLst/>
                          <a:latin typeface="Arial"/>
                          <a:ea typeface="MS Mincho"/>
                        </a:rPr>
                        <a:t>PoC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 Program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for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Use Cases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T0 or any day after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</a:rPr>
                        <a:t>&lt;date&gt;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T0 +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</a:rPr>
                        <a:t>&lt;# of&gt;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Business Days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Mobile Collaboration </a:t>
                      </a:r>
                      <a:r>
                        <a:rPr lang="en-US" sz="1400" dirty="0" err="1">
                          <a:effectLst/>
                          <a:latin typeface="Arial"/>
                          <a:ea typeface="MS Mincho"/>
                        </a:rPr>
                        <a:t>PoC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 Program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for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Use Cases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T0 or any day after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</a:rPr>
                        <a:t>&lt;date&gt;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T0 +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/>
                        </a:rPr>
                        <a:t>&lt;# of&gt;</a:t>
                      </a: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</a:rPr>
                        <a:t>Business Days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83768" y="4155926"/>
            <a:ext cx="405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Note- Start Date is Kickoff Meeting, after Sales Order has been booked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16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276584" cy="566375"/>
          </a:xfrm>
        </p:spPr>
        <p:txBody>
          <a:bodyPr/>
          <a:lstStyle/>
          <a:p>
            <a:r>
              <a:rPr lang="en-US" dirty="0"/>
              <a:t>Key Responsibilities for </a:t>
            </a:r>
            <a:r>
              <a:rPr lang="en-US" dirty="0" err="1"/>
              <a:t>PoC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51520" y="771550"/>
            <a:ext cx="8712968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Customer is responsible to provide target mobile and web applications that will be used for Fusion use cases.</a:t>
            </a:r>
          </a:p>
          <a:p>
            <a:r>
              <a:rPr lang="en-US" sz="2000" dirty="0" smtClean="0"/>
              <a:t>Customer is responsible for the Fusion SDK integration into the target mobile and web applications.</a:t>
            </a:r>
          </a:p>
          <a:p>
            <a:r>
              <a:rPr lang="en-US" sz="2000" dirty="0" smtClean="0"/>
              <a:t>Customer to fill out a site survey document to ensure that network &amp; VMs are set up  and that all preparation is complete and ready for on-site install.</a:t>
            </a:r>
          </a:p>
          <a:p>
            <a:r>
              <a:rPr lang="en-US" sz="2000" dirty="0"/>
              <a:t>Customer to </a:t>
            </a:r>
            <a:r>
              <a:rPr lang="en-US" sz="2000" dirty="0" smtClean="0"/>
              <a:t>provided necessary resources to support </a:t>
            </a:r>
            <a:r>
              <a:rPr lang="en-US" sz="2000" dirty="0"/>
              <a:t>on-site </a:t>
            </a:r>
            <a:r>
              <a:rPr lang="en-US" sz="2000" dirty="0" smtClean="0"/>
              <a:t>installation.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48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17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 PRICING FROM PRICING TOOL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87974"/>
            <a:ext cx="344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Pricing is for budgetary purposes only and is subject to change without notice. </a:t>
            </a:r>
          </a:p>
          <a:p>
            <a:r>
              <a:rPr lang="en-US" sz="800" dirty="0" smtClean="0"/>
              <a:t>Totals may be subject to sales tax.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104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CaféX Communications Confidential © 2014 – All Rights Reserved.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t>18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Sizing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7" y="1053870"/>
            <a:ext cx="2556296" cy="1519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6" y="1762876"/>
            <a:ext cx="726248" cy="647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669" y="884795"/>
            <a:ext cx="1942500" cy="708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70" y="955092"/>
            <a:ext cx="2195729" cy="1463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949" y="912231"/>
            <a:ext cx="1002534" cy="782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9950" y="1865826"/>
            <a:ext cx="1153144" cy="368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0907" y="1633116"/>
            <a:ext cx="592285" cy="709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t="25357" b="23839"/>
          <a:stretch/>
        </p:blipFill>
        <p:spPr>
          <a:xfrm>
            <a:off x="3116935" y="1931198"/>
            <a:ext cx="2710838" cy="550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2137" y="3014816"/>
            <a:ext cx="3772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Cisco UCS C22 M3S Rack Server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Est. 4,000 </a:t>
            </a:r>
            <a:r>
              <a:rPr lang="en-US" sz="1200" dirty="0" smtClean="0"/>
              <a:t>session per blade (4 VMs):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1U Server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24 </a:t>
            </a:r>
            <a:r>
              <a:rPr lang="en-US" sz="1200" dirty="0" err="1"/>
              <a:t>vCPU</a:t>
            </a:r>
            <a:r>
              <a:rPr lang="en-US" sz="1200" dirty="0"/>
              <a:t> </a:t>
            </a:r>
            <a:r>
              <a:rPr lang="en-US" sz="1200" dirty="0" smtClean="0"/>
              <a:t>per server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Two </a:t>
            </a:r>
            <a:r>
              <a:rPr lang="en-US" sz="1200" dirty="0"/>
              <a:t>Intel® Xeon® E5-2470 processors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32 </a:t>
            </a:r>
            <a:r>
              <a:rPr lang="en-US" sz="1200" dirty="0"/>
              <a:t>GB of Memory,  100 GB HD (RAID 1 min. 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Deployed as VM or dedicated hardware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2256" y="2573471"/>
            <a:ext cx="368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3E5D8F"/>
                </a:solidFill>
              </a:rPr>
              <a:t>Fusion Web Gateway</a:t>
            </a:r>
            <a:endParaRPr lang="en-US" sz="2400" b="1" dirty="0">
              <a:solidFill>
                <a:srgbClr val="3E5D8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7680" y="2990597"/>
            <a:ext cx="4693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Cisco UCS B420 M3 Blade Server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Per blade </a:t>
            </a:r>
            <a:r>
              <a:rPr lang="en-US" sz="1200" dirty="0" smtClean="0"/>
              <a:t>estimates (6 VMs):  </a:t>
            </a:r>
            <a:endParaRPr lang="en-US" sz="12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900 </a:t>
            </a:r>
            <a:r>
              <a:rPr lang="en-US" sz="1200" dirty="0"/>
              <a:t>encrypted </a:t>
            </a:r>
            <a:r>
              <a:rPr lang="en-US" sz="1200" dirty="0" smtClean="0"/>
              <a:t>audio sessions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450 encrypted video sessions </a:t>
            </a:r>
            <a:r>
              <a:rPr lang="en-US" sz="1200" baseline="30000" dirty="0" err="1"/>
              <a:t>ρ</a:t>
            </a:r>
            <a:endParaRPr lang="en-US" sz="1200" dirty="0" smtClean="0"/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48 </a:t>
            </a:r>
            <a:r>
              <a:rPr lang="en-US" sz="1200" dirty="0"/>
              <a:t>transcoding sessions from VP8 to H.</a:t>
            </a:r>
            <a:r>
              <a:rPr lang="en-US" sz="1200" dirty="0" smtClean="0"/>
              <a:t>264 </a:t>
            </a:r>
            <a:r>
              <a:rPr lang="en-US" sz="1200" baseline="30000" dirty="0" err="1" smtClean="0"/>
              <a:t>ρ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48 </a:t>
            </a:r>
            <a:r>
              <a:rPr lang="en-US" sz="1200" dirty="0" err="1"/>
              <a:t>vCPU</a:t>
            </a:r>
            <a:r>
              <a:rPr lang="en-US" sz="1200" dirty="0"/>
              <a:t> per blade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Up </a:t>
            </a:r>
            <a:r>
              <a:rPr lang="en-US" sz="1200" dirty="0"/>
              <a:t>to 4 full length blades per 6U </a:t>
            </a:r>
            <a:r>
              <a:rPr lang="en-US" sz="1200" dirty="0" smtClean="0"/>
              <a:t>enclosure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Four </a:t>
            </a:r>
            <a:r>
              <a:rPr lang="en-US" sz="1200" dirty="0"/>
              <a:t>Intel® Xeon® E5-</a:t>
            </a:r>
            <a:r>
              <a:rPr lang="en-US" sz="1200" dirty="0" smtClean="0"/>
              <a:t>4657 processors, 48+ GB RAM, 100+ GB HD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Deployed </a:t>
            </a:r>
            <a:r>
              <a:rPr lang="en-US" sz="1200" dirty="0"/>
              <a:t>as VM or dedicated hardware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79075" y="2576462"/>
            <a:ext cx="368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3E5D8F"/>
                </a:solidFill>
              </a:rPr>
              <a:t>Fusion Media Broker</a:t>
            </a:r>
            <a:endParaRPr lang="en-US" sz="2400" b="1" dirty="0">
              <a:solidFill>
                <a:srgbClr val="3E5D8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9375" y="4685323"/>
            <a:ext cx="18042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800" baseline="30000" dirty="0" err="1" smtClean="0"/>
              <a:t>ρ</a:t>
            </a:r>
            <a:r>
              <a:rPr lang="en-US" sz="800" dirty="0" smtClean="0"/>
              <a:t> 720p</a:t>
            </a:r>
            <a:r>
              <a:rPr lang="en-US" sz="800" dirty="0"/>
              <a:t>, 30 </a:t>
            </a:r>
            <a:r>
              <a:rPr lang="en-US" sz="800" dirty="0" smtClean="0"/>
              <a:t>fps, target </a:t>
            </a:r>
            <a:r>
              <a:rPr lang="en-US" sz="800" dirty="0"/>
              <a:t>bit-rate 1.5 </a:t>
            </a:r>
            <a:r>
              <a:rPr lang="en-US" sz="800" dirty="0" smtClean="0"/>
              <a:t>Mbps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48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371" y="2090057"/>
            <a:ext cx="554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Thank You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/>
          </p:cNvSpPr>
          <p:nvPr/>
        </p:nvSpPr>
        <p:spPr>
          <a:xfrm>
            <a:off x="477838" y="339502"/>
            <a:ext cx="5965643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Topics for Discussion</a:t>
            </a:r>
            <a:endParaRPr lang="en-US" dirty="0"/>
          </a:p>
        </p:txBody>
      </p:sp>
      <p:grpSp>
        <p:nvGrpSpPr>
          <p:cNvPr id="164" name="Group 17"/>
          <p:cNvGrpSpPr/>
          <p:nvPr/>
        </p:nvGrpSpPr>
        <p:grpSpPr>
          <a:xfrm>
            <a:off x="0" y="987574"/>
            <a:ext cx="8728364" cy="548640"/>
            <a:chOff x="0" y="1522025"/>
            <a:chExt cx="8728364" cy="722416"/>
          </a:xfrm>
        </p:grpSpPr>
        <p:sp>
          <p:nvSpPr>
            <p:cNvPr id="165" name="Rectangle 164"/>
            <p:cNvSpPr/>
            <p:nvPr/>
          </p:nvSpPr>
          <p:spPr>
            <a:xfrm>
              <a:off x="0" y="1522025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 smtClean="0">
                  <a:solidFill>
                    <a:srgbClr val="435153"/>
                  </a:solidFill>
                </a:rPr>
                <a:t>Project Objective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166" name="Group 15"/>
            <p:cNvGrpSpPr/>
            <p:nvPr/>
          </p:nvGrpSpPr>
          <p:grpSpPr>
            <a:xfrm>
              <a:off x="442913" y="1627990"/>
              <a:ext cx="528637" cy="491385"/>
              <a:chOff x="442913" y="1682420"/>
              <a:chExt cx="528637" cy="491385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69" name="L-Shape 168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grpSp>
        <p:nvGrpSpPr>
          <p:cNvPr id="171" name="Group 46"/>
          <p:cNvGrpSpPr/>
          <p:nvPr/>
        </p:nvGrpSpPr>
        <p:grpSpPr>
          <a:xfrm>
            <a:off x="0" y="3507854"/>
            <a:ext cx="8728364" cy="548640"/>
            <a:chOff x="0" y="4624869"/>
            <a:chExt cx="8728364" cy="722416"/>
          </a:xfrm>
        </p:grpSpPr>
        <p:sp>
          <p:nvSpPr>
            <p:cNvPr id="172" name="Rectangle 171"/>
            <p:cNvSpPr/>
            <p:nvPr/>
          </p:nvSpPr>
          <p:spPr>
            <a:xfrm>
              <a:off x="0" y="4624869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 smtClean="0">
                  <a:solidFill>
                    <a:srgbClr val="435153"/>
                  </a:solidFill>
                </a:rPr>
                <a:t>Pricing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173" name="Group 25"/>
            <p:cNvGrpSpPr/>
            <p:nvPr/>
          </p:nvGrpSpPr>
          <p:grpSpPr>
            <a:xfrm>
              <a:off x="442913" y="4742918"/>
              <a:ext cx="528637" cy="491385"/>
              <a:chOff x="442913" y="1682420"/>
              <a:chExt cx="528637" cy="491385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76" name="L-Shape 175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grpSp>
        <p:nvGrpSpPr>
          <p:cNvPr id="178" name="Group 40"/>
          <p:cNvGrpSpPr/>
          <p:nvPr/>
        </p:nvGrpSpPr>
        <p:grpSpPr>
          <a:xfrm>
            <a:off x="0" y="2271888"/>
            <a:ext cx="8728364" cy="548640"/>
            <a:chOff x="0" y="3073447"/>
            <a:chExt cx="8728364" cy="722416"/>
          </a:xfrm>
        </p:grpSpPr>
        <p:sp>
          <p:nvSpPr>
            <p:cNvPr id="179" name="Rectangle 178"/>
            <p:cNvSpPr/>
            <p:nvPr/>
          </p:nvSpPr>
          <p:spPr>
            <a:xfrm>
              <a:off x="0" y="3073447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>
                  <a:solidFill>
                    <a:srgbClr val="435153"/>
                  </a:solidFill>
                </a:rPr>
                <a:t>Proposed </a:t>
              </a:r>
              <a:r>
                <a:rPr lang="en-US" sz="2000" dirty="0" smtClean="0">
                  <a:solidFill>
                    <a:srgbClr val="435153"/>
                  </a:solidFill>
                </a:rPr>
                <a:t>Architecture &amp; Call Flow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180" name="Group 30"/>
            <p:cNvGrpSpPr/>
            <p:nvPr/>
          </p:nvGrpSpPr>
          <p:grpSpPr>
            <a:xfrm>
              <a:off x="442913" y="3185454"/>
              <a:ext cx="528637" cy="491385"/>
              <a:chOff x="442913" y="1682420"/>
              <a:chExt cx="528637" cy="491385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3" name="L-Shape 182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grpSp>
        <p:nvGrpSpPr>
          <p:cNvPr id="185" name="Group 19"/>
          <p:cNvGrpSpPr/>
          <p:nvPr/>
        </p:nvGrpSpPr>
        <p:grpSpPr>
          <a:xfrm>
            <a:off x="0" y="1635646"/>
            <a:ext cx="8728364" cy="548640"/>
            <a:chOff x="0" y="2297736"/>
            <a:chExt cx="8728364" cy="722416"/>
          </a:xfrm>
        </p:grpSpPr>
        <p:sp>
          <p:nvSpPr>
            <p:cNvPr id="186" name="Rectangle 185"/>
            <p:cNvSpPr/>
            <p:nvPr/>
          </p:nvSpPr>
          <p:spPr>
            <a:xfrm>
              <a:off x="0" y="2297736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 smtClean="0">
                  <a:solidFill>
                    <a:srgbClr val="435153"/>
                  </a:solidFill>
                </a:rPr>
                <a:t>Use Cases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187" name="Group 35"/>
            <p:cNvGrpSpPr/>
            <p:nvPr/>
          </p:nvGrpSpPr>
          <p:grpSpPr>
            <a:xfrm>
              <a:off x="442913" y="2406722"/>
              <a:ext cx="528637" cy="491385"/>
              <a:chOff x="442913" y="1682420"/>
              <a:chExt cx="528637" cy="491385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0" name="L-Shape 189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grpSp>
        <p:nvGrpSpPr>
          <p:cNvPr id="192" name="Group 45"/>
          <p:cNvGrpSpPr/>
          <p:nvPr/>
        </p:nvGrpSpPr>
        <p:grpSpPr>
          <a:xfrm>
            <a:off x="-12700" y="2903583"/>
            <a:ext cx="8728364" cy="548640"/>
            <a:chOff x="-12700" y="3849158"/>
            <a:chExt cx="8728364" cy="722416"/>
          </a:xfrm>
        </p:grpSpPr>
        <p:sp>
          <p:nvSpPr>
            <p:cNvPr id="193" name="Rectangle 192"/>
            <p:cNvSpPr/>
            <p:nvPr/>
          </p:nvSpPr>
          <p:spPr>
            <a:xfrm>
              <a:off x="-12700" y="3849158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 smtClean="0">
                  <a:solidFill>
                    <a:srgbClr val="435153"/>
                  </a:solidFill>
                </a:rPr>
                <a:t>Proposal Summary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194" name="Group 55"/>
            <p:cNvGrpSpPr/>
            <p:nvPr/>
          </p:nvGrpSpPr>
          <p:grpSpPr>
            <a:xfrm>
              <a:off x="442913" y="3964186"/>
              <a:ext cx="528637" cy="491385"/>
              <a:chOff x="442913" y="1682420"/>
              <a:chExt cx="528637" cy="491385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7" name="L-Shape 196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grpSp>
        <p:nvGrpSpPr>
          <p:cNvPr id="45" name="Group 46"/>
          <p:cNvGrpSpPr/>
          <p:nvPr/>
        </p:nvGrpSpPr>
        <p:grpSpPr>
          <a:xfrm>
            <a:off x="20100" y="4111342"/>
            <a:ext cx="8728364" cy="548640"/>
            <a:chOff x="0" y="4624869"/>
            <a:chExt cx="8728364" cy="722416"/>
          </a:xfrm>
        </p:grpSpPr>
        <p:sp>
          <p:nvSpPr>
            <p:cNvPr id="46" name="Rectangle 45"/>
            <p:cNvSpPr/>
            <p:nvPr/>
          </p:nvSpPr>
          <p:spPr>
            <a:xfrm>
              <a:off x="0" y="4624869"/>
              <a:ext cx="8728364" cy="722416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92000">
                  <a:schemeClr val="tx1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rtlCol="0" anchor="ctr"/>
            <a:lstStyle/>
            <a:p>
              <a:r>
                <a:rPr lang="en-US" sz="2000" dirty="0" smtClean="0">
                  <a:solidFill>
                    <a:srgbClr val="435153"/>
                  </a:solidFill>
                </a:rPr>
                <a:t>Solution Design</a:t>
              </a:r>
              <a:endParaRPr lang="en-US" sz="2000" dirty="0">
                <a:solidFill>
                  <a:srgbClr val="435153"/>
                </a:solidFill>
              </a:endParaRPr>
            </a:p>
          </p:txBody>
        </p:sp>
        <p:grpSp>
          <p:nvGrpSpPr>
            <p:cNvPr id="47" name="Group 25"/>
            <p:cNvGrpSpPr/>
            <p:nvPr/>
          </p:nvGrpSpPr>
          <p:grpSpPr>
            <a:xfrm>
              <a:off x="442913" y="4742918"/>
              <a:ext cx="528637" cy="491385"/>
              <a:chOff x="442913" y="1682420"/>
              <a:chExt cx="528637" cy="49138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42913" y="2110282"/>
                <a:ext cx="528637" cy="635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alpha val="65000"/>
                    </a:srgbClr>
                  </a:gs>
                  <a:gs pos="100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77838" y="1682420"/>
                <a:ext cx="459612" cy="459612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tx2"/>
                  </a:gs>
                </a:gsLst>
                <a:lin ang="13800000" scaled="0"/>
              </a:gradFill>
              <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44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50" name="L-Shape 49"/>
              <p:cNvSpPr/>
              <p:nvPr/>
            </p:nvSpPr>
            <p:spPr>
              <a:xfrm rot="19161009" flipH="1">
                <a:off x="642031" y="1867581"/>
                <a:ext cx="102778" cy="102778"/>
              </a:xfrm>
              <a:prstGeom prst="corner">
                <a:avLst>
                  <a:gd name="adj1" fmla="val 40632"/>
                  <a:gd name="adj2" fmla="val 4153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77838" y="1709431"/>
                <a:ext cx="459612" cy="459612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85000">
                    <a:schemeClr val="tx2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0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3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59633" y="12347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17206" y="810956"/>
            <a:ext cx="8603962" cy="41370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Give an overview of the project objective listing the main objectives as separate bullet points. Examples follow:</a:t>
            </a:r>
          </a:p>
          <a:p>
            <a:r>
              <a:rPr lang="en-US" dirty="0" smtClean="0"/>
              <a:t>Provide an Integrated Platform for customer engagement solutions that allow seamless Voice and Video connections for Web and Mobile users</a:t>
            </a:r>
          </a:p>
          <a:p>
            <a:r>
              <a:rPr lang="en-US" dirty="0" smtClean="0"/>
              <a:t>Leverage </a:t>
            </a:r>
            <a:r>
              <a:rPr lang="en-US" dirty="0" smtClean="0">
                <a:solidFill>
                  <a:srgbClr val="FF0000"/>
                </a:solidFill>
              </a:rPr>
              <a:t>&lt;customer&gt; </a:t>
            </a:r>
            <a:r>
              <a:rPr lang="en-US" dirty="0" smtClean="0"/>
              <a:t>Existing Cisco Collaboration Investment</a:t>
            </a:r>
          </a:p>
          <a:p>
            <a:r>
              <a:rPr lang="en-US" dirty="0" smtClean="0"/>
              <a:t>Embed capabilities within existing Mobile &amp; Web apps with no Plug-ins.</a:t>
            </a:r>
          </a:p>
          <a:p>
            <a:r>
              <a:rPr lang="en-US" dirty="0" smtClean="0"/>
              <a:t>Provide an Open Application Program Interface and Software Development Kit to allow Future Growth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19288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90057"/>
            <a:ext cx="755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Use Cases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5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276584" cy="566375"/>
          </a:xfrm>
        </p:spPr>
        <p:txBody>
          <a:bodyPr/>
          <a:lstStyle/>
          <a:p>
            <a:r>
              <a:rPr lang="en-US" dirty="0" smtClean="0"/>
              <a:t>Use Case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8363272" cy="3903884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Use Case #1 </a:t>
            </a:r>
            <a:r>
              <a:rPr lang="en-US" sz="4400" dirty="0">
                <a:solidFill>
                  <a:srgbClr val="FF0000"/>
                </a:solidFill>
              </a:rPr>
              <a:t>&lt;name&gt;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	&lt;description&gt;</a:t>
            </a:r>
          </a:p>
          <a:p>
            <a:r>
              <a:rPr lang="en-US" sz="4400" dirty="0"/>
              <a:t>Use Case #2 </a:t>
            </a:r>
            <a:r>
              <a:rPr lang="en-US" sz="4400" dirty="0">
                <a:solidFill>
                  <a:srgbClr val="FF0000"/>
                </a:solidFill>
              </a:rPr>
              <a:t>&lt;name&gt;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	&lt;description&gt;</a:t>
            </a:r>
          </a:p>
          <a:p>
            <a:r>
              <a:rPr lang="en-US" sz="4400" dirty="0"/>
              <a:t>Use Case #3 </a:t>
            </a:r>
            <a:r>
              <a:rPr lang="en-US" sz="4400" dirty="0">
                <a:solidFill>
                  <a:srgbClr val="FF0000"/>
                </a:solidFill>
              </a:rPr>
              <a:t>&lt;name&gt;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	&lt;description&gt;</a:t>
            </a:r>
          </a:p>
          <a:p>
            <a:pPr marL="228600" lvl="1" indent="-228600">
              <a:spcBef>
                <a:spcPts val="1480"/>
              </a:spcBef>
              <a:buSzPct val="90000"/>
              <a:buFont typeface="Arial" pitchFamily="34" charset="0"/>
              <a:buChar char="•"/>
            </a:pPr>
            <a:r>
              <a:rPr lang="en-US" sz="4400" i="1" dirty="0">
                <a:solidFill>
                  <a:srgbClr val="FF0000"/>
                </a:solidFill>
              </a:rPr>
              <a:t>Sample Use Case : Click to Voice and Video from Web Browser or Mobile Device </a:t>
            </a:r>
          </a:p>
          <a:p>
            <a:pPr lvl="1">
              <a:buSzPct val="90000"/>
            </a:pPr>
            <a:r>
              <a:rPr lang="en-US" sz="4400" i="1" dirty="0">
                <a:solidFill>
                  <a:srgbClr val="FF0000"/>
                </a:solidFill>
              </a:rPr>
              <a:t>In App Browser to Browser communications for Voice and Video, co-browsing, annotation, file transfer, and content push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6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276584" cy="566375"/>
          </a:xfrm>
        </p:spPr>
        <p:txBody>
          <a:bodyPr/>
          <a:lstStyle/>
          <a:p>
            <a:r>
              <a:rPr lang="en-US" dirty="0"/>
              <a:t>Use Case #1 - </a:t>
            </a:r>
            <a:r>
              <a:rPr lang="en-US" dirty="0" smtClean="0">
                <a:solidFill>
                  <a:srgbClr val="FF0000"/>
                </a:solidFill>
              </a:rPr>
              <a:t>&lt;use case </a:t>
            </a:r>
            <a:r>
              <a:rPr lang="en-US" dirty="0">
                <a:solidFill>
                  <a:srgbClr val="FF0000"/>
                </a:solidFill>
              </a:rPr>
              <a:t>#1 name&gt;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8" y="84355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Challenge/Benefit: </a:t>
            </a:r>
            <a:r>
              <a:rPr lang="en-US" sz="2000" dirty="0" smtClean="0">
                <a:solidFill>
                  <a:srgbClr val="FF0000"/>
                </a:solidFill>
              </a:rPr>
              <a:t>&lt;describe the challenge the customer wants to address and/or the benefit the customer hopes to gain from the product&gt;</a:t>
            </a:r>
          </a:p>
          <a:p>
            <a:r>
              <a:rPr lang="en-US" sz="2000" dirty="0" smtClean="0"/>
              <a:t>Use Case Detail: </a:t>
            </a:r>
            <a:r>
              <a:rPr lang="en-US" sz="2000" dirty="0" smtClean="0">
                <a:solidFill>
                  <a:srgbClr val="FF0000"/>
                </a:solidFill>
              </a:rPr>
              <a:t>&lt;describe at a mid-level how the customer envisions the solution working, include steps if applicable&gt;. For example, the customer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Reach for mobile phone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Press the &lt;customer&gt; application and a “click to call” button is presented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Press the “click to call” option to extend their interaction to an Call Center Agent.</a:t>
            </a:r>
          </a:p>
          <a:p>
            <a:pPr marL="0" lvl="1"/>
            <a:r>
              <a:rPr lang="en-US" sz="2000" dirty="0" smtClean="0">
                <a:solidFill>
                  <a:srgbClr val="FF0000"/>
                </a:solidFill>
              </a:rPr>
              <a:t>Account information, mobile application location, and other context information are delivered (“screen popped”) by Mobile Advisor Palettes to the agent, avoiding costly downtime, repeat attempts, and thus customer frustration.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32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7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37983"/>
            <a:ext cx="7276584" cy="566375"/>
          </a:xfrm>
        </p:spPr>
        <p:txBody>
          <a:bodyPr/>
          <a:lstStyle/>
          <a:p>
            <a:r>
              <a:rPr lang="en-US" dirty="0"/>
              <a:t>Use Case #1 - </a:t>
            </a:r>
            <a:r>
              <a:rPr lang="en-US" dirty="0">
                <a:solidFill>
                  <a:srgbClr val="FF0000"/>
                </a:solidFill>
              </a:rPr>
              <a:t>&lt;Use Case #1 name&gt;  </a:t>
            </a:r>
            <a:r>
              <a:rPr lang="en-US" sz="2000" i="1" dirty="0"/>
              <a:t>(cont.)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8" y="843558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Scope: </a:t>
            </a:r>
            <a:r>
              <a:rPr lang="en-US" sz="2000" dirty="0">
                <a:solidFill>
                  <a:srgbClr val="FF0000"/>
                </a:solidFill>
              </a:rPr>
              <a:t>&lt;additional requirements to be included in the scope&gt; For example: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Assist &lt;customer&gt; in integrating Palettes SDK to provide click to call with IVR Bypass.</a:t>
            </a:r>
            <a:endParaRPr lang="en-GB" sz="20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Project Management for the duration of the POC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Success Criteria: </a:t>
            </a:r>
            <a:r>
              <a:rPr lang="en-US" sz="2000" dirty="0">
                <a:solidFill>
                  <a:srgbClr val="FF0000"/>
                </a:solidFill>
              </a:rPr>
              <a:t>&lt;describe under what criteria would the customer consider the project a success&gt;.For example: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Demonstrate the ability of Mobile Advisor Context Relay to provide IVR bypass 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Demonstrate the ability of Mobile Advisor Context Relay to deliver caller context data to call center agents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marL="0" lvl="1"/>
            <a:r>
              <a:rPr lang="en-US" sz="2000" dirty="0"/>
              <a:t>Dependencies: </a:t>
            </a:r>
            <a:r>
              <a:rPr lang="en-US" sz="2000" dirty="0">
                <a:solidFill>
                  <a:srgbClr val="FF0000"/>
                </a:solidFill>
              </a:rPr>
              <a:t>&lt;include any customer dependencies that must be considered</a:t>
            </a:r>
            <a:r>
              <a:rPr lang="en-US" sz="2000" dirty="0" smtClean="0">
                <a:solidFill>
                  <a:srgbClr val="FF0000"/>
                </a:solidFill>
              </a:rPr>
              <a:t>&gt;</a:t>
            </a:r>
            <a:endParaRPr lang="en-US" sz="2000" dirty="0">
              <a:solidFill>
                <a:srgbClr val="FF0000"/>
              </a:solidFill>
            </a:endParaRPr>
          </a:p>
          <a:p>
            <a:pPr marL="0" lvl="1"/>
            <a:r>
              <a:rPr lang="en-US" sz="2000" dirty="0"/>
              <a:t>Timelines: </a:t>
            </a:r>
            <a:r>
              <a:rPr lang="en-US" sz="2000" dirty="0">
                <a:solidFill>
                  <a:srgbClr val="FF0000"/>
                </a:solidFill>
              </a:rPr>
              <a:t>&lt;include expected timelines if necessary&gt;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65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90057"/>
            <a:ext cx="7550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Proposed Architecture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CaféX Communications Confidential © 2014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9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37983"/>
            <a:ext cx="8282166" cy="566375"/>
          </a:xfrm>
        </p:spPr>
        <p:txBody>
          <a:bodyPr/>
          <a:lstStyle/>
          <a:p>
            <a:r>
              <a:rPr lang="en-US" dirty="0"/>
              <a:t>Use Case #1: </a:t>
            </a:r>
            <a:r>
              <a:rPr lang="en-GB" dirty="0"/>
              <a:t>Architecture &amp; Call </a:t>
            </a:r>
            <a:r>
              <a:rPr lang="en-GB" dirty="0" smtClean="0"/>
              <a:t>Flow</a:t>
            </a:r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380483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Mobile Phone Application captures Context Data from User and passes it to Mobile Advisor Server which returns DID to dial.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Mobile Phone dials DID returned from MA and call is routed through to CVP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CVP requests instructions from ICM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ICM communicates with MA Server using GED 145 interface to collect context data for the call. ICM executes script to process context data.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ICM Pushes pre-call data to agent console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ICM instructs CVP to route call to Agent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ICM routes call to agent via Cisco CM</a:t>
            </a:r>
            <a:endParaRPr lang="en-GB" dirty="0"/>
          </a:p>
        </p:txBody>
      </p:sp>
      <p:pic>
        <p:nvPicPr>
          <p:cNvPr id="8" name="Picture 5" descr="C:\Users\AMacGowen\AppData\Local\Microsoft\Windows\Temporary Internet Files\Content.Outlook\IB3R1B6Q\iph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" y="15263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827584" y="1211531"/>
            <a:ext cx="2" cy="22322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1881" y="1211531"/>
            <a:ext cx="1" cy="22322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61476" y="2031259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Mobile</a:t>
            </a:r>
          </a:p>
          <a:p>
            <a:pPr algn="ctr"/>
            <a:r>
              <a:rPr lang="en-GB" sz="1200" dirty="0" smtClean="0"/>
              <a:t>Advisor</a:t>
            </a:r>
          </a:p>
          <a:p>
            <a:pPr algn="ctr"/>
            <a:r>
              <a:rPr lang="en-GB" sz="1200" dirty="0" smtClean="0"/>
              <a:t>Server</a:t>
            </a:r>
            <a:endParaRPr lang="en-GB" sz="1200" dirty="0"/>
          </a:p>
        </p:txBody>
      </p:sp>
      <p:pic>
        <p:nvPicPr>
          <p:cNvPr id="17" name="Picture 28" descr="C:\Users\AMacGowen\AppData\Local\Microsoft\Windows\Temporary Internet Files\Content.Outlook\IB3R1B6Q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1" y="13820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6574" y="1975448"/>
            <a:ext cx="70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Reverse </a:t>
            </a:r>
          </a:p>
          <a:p>
            <a:pPr algn="ctr"/>
            <a:r>
              <a:rPr lang="en-GB" sz="1200" dirty="0" smtClean="0"/>
              <a:t>Proxy</a:t>
            </a:r>
            <a:endParaRPr lang="en-GB" sz="1200" dirty="0"/>
          </a:p>
        </p:txBody>
      </p:sp>
      <p:pic>
        <p:nvPicPr>
          <p:cNvPr id="22" name="Picture 28" descr="C:\Users\AMacGowen\AppData\Local\Microsoft\Windows\Temporary Internet Files\Content.Outlook\IB3R1B6Q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76" y="142705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99730" y="2021099"/>
            <a:ext cx="795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Cisco ICM</a:t>
            </a:r>
            <a:endParaRPr lang="en-GB" sz="1200" dirty="0"/>
          </a:p>
        </p:txBody>
      </p:sp>
      <p:pic>
        <p:nvPicPr>
          <p:cNvPr id="24" name="Picture 28" descr="C:\Users\AMacGowen\AppData\Local\Microsoft\Windows\Temporary Internet Files\Content.Outlook\IB3R1B6Q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4" y="387254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0743" y="4427949"/>
            <a:ext cx="1088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PSTN Gateway</a:t>
            </a:r>
            <a:endParaRPr lang="en-GB" sz="1200" dirty="0"/>
          </a:p>
        </p:txBody>
      </p:sp>
      <p:pic>
        <p:nvPicPr>
          <p:cNvPr id="26" name="Picture 28" descr="C:\Users\AMacGowen\AppData\Local\Microsoft\Windows\Temporary Internet Files\Content.Outlook\IB3R1B6Q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85" y="39231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44676" y="4467882"/>
            <a:ext cx="792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Cisco CVP</a:t>
            </a:r>
            <a:endParaRPr lang="en-GB" sz="1200" dirty="0"/>
          </a:p>
        </p:txBody>
      </p:sp>
      <p:pic>
        <p:nvPicPr>
          <p:cNvPr id="28" name="Picture 28" descr="C:\Users\AMacGowen\AppData\Local\Microsoft\Windows\Temporary Internet Files\Content.Outlook\IB3R1B6Q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97" y="394510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91109" y="4472501"/>
            <a:ext cx="75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Cisco CM</a:t>
            </a:r>
            <a:endParaRPr lang="en-GB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46" y="1528073"/>
            <a:ext cx="498374" cy="4325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497" y="2090332"/>
            <a:ext cx="541105" cy="445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334" y="1509768"/>
            <a:ext cx="466913" cy="4669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48163" y="1216318"/>
            <a:ext cx="55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Agent</a:t>
            </a:r>
            <a:endParaRPr lang="en-GB" sz="1200" dirty="0"/>
          </a:p>
        </p:txBody>
      </p:sp>
      <p:cxnSp>
        <p:nvCxnSpPr>
          <p:cNvPr id="38" name="Straight Connector 37"/>
          <p:cNvCxnSpPr>
            <a:stCxn id="8" idx="3"/>
          </p:cNvCxnSpPr>
          <p:nvPr/>
        </p:nvCxnSpPr>
        <p:spPr>
          <a:xfrm>
            <a:off x="539999" y="1754920"/>
            <a:ext cx="426878" cy="89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211576" y="1754920"/>
            <a:ext cx="452555" cy="42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8" idx="2"/>
          </p:cNvCxnSpPr>
          <p:nvPr/>
        </p:nvCxnSpPr>
        <p:spPr>
          <a:xfrm rot="16200000" flipH="1">
            <a:off x="-711173" y="3006092"/>
            <a:ext cx="2316422" cy="271278"/>
          </a:xfrm>
          <a:prstGeom prst="bentConnector3">
            <a:avLst>
              <a:gd name="adj1" fmla="val 10071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2754" y="4292426"/>
            <a:ext cx="1756593" cy="11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24906" y="4278353"/>
            <a:ext cx="1243038" cy="14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0"/>
          </p:cNvCxnSpPr>
          <p:nvPr/>
        </p:nvCxnSpPr>
        <p:spPr>
          <a:xfrm flipH="1" flipV="1">
            <a:off x="4211960" y="2715766"/>
            <a:ext cx="12337" cy="1229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6" idx="0"/>
            <a:endCxn id="23" idx="2"/>
          </p:cNvCxnSpPr>
          <p:nvPr/>
        </p:nvCxnSpPr>
        <p:spPr>
          <a:xfrm flipH="1" flipV="1">
            <a:off x="2697596" y="2298098"/>
            <a:ext cx="17089" cy="162503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268460" y="1754920"/>
            <a:ext cx="376346" cy="368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94764" y="1740946"/>
            <a:ext cx="59236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2349" y="145223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2478" y="20406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2406934" y="272286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3</a:t>
            </a:r>
            <a:endParaRPr lang="en-GB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2310757" y="14701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3094933" y="145054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</a:t>
            </a:r>
            <a:endParaRPr lang="en-GB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2699126" y="272286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6</a:t>
            </a:r>
            <a:endParaRPr lang="en-GB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3830658" y="38497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7</a:t>
            </a:r>
            <a:endParaRPr lang="en-GB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871039" y="85839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DMZ</a:t>
            </a:r>
            <a:endParaRPr lang="en-GB" sz="1200" dirty="0"/>
          </a:p>
        </p:txBody>
      </p:sp>
      <p:cxnSp>
        <p:nvCxnSpPr>
          <p:cNvPr id="72" name="Straight Connector 71"/>
          <p:cNvCxnSpPr/>
          <p:nvPr/>
        </p:nvCxnSpPr>
        <p:spPr>
          <a:xfrm rot="-240000">
            <a:off x="4814428" y="4364625"/>
            <a:ext cx="421065" cy="272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813989" y="4188353"/>
            <a:ext cx="452555" cy="42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4112" y="4532734"/>
            <a:ext cx="4318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05074" y="4084498"/>
            <a:ext cx="1495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Mobile Advisor HTTP Data Flow</a:t>
            </a:r>
            <a:endParaRPr lang="en-GB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5312470" y="4252438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Audio Call Path</a:t>
            </a:r>
            <a:endParaRPr lang="en-GB" sz="800" dirty="0"/>
          </a:p>
        </p:txBody>
      </p:sp>
      <p:sp>
        <p:nvSpPr>
          <p:cNvPr id="77" name="TextBox 76"/>
          <p:cNvSpPr txBox="1"/>
          <p:nvPr/>
        </p:nvSpPr>
        <p:spPr>
          <a:xfrm>
            <a:off x="5312470" y="4445746"/>
            <a:ext cx="108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Cisco UCCE Data Flow</a:t>
            </a:r>
            <a:endParaRPr lang="en-GB" sz="800" dirty="0"/>
          </a:p>
        </p:txBody>
      </p:sp>
      <p:pic>
        <p:nvPicPr>
          <p:cNvPr id="49" name="Picture 2" descr="C:\Users\AMacGowen\AppData\Local\Microsoft\Windows\Temporary Internet Files\Content.Outlook\IB3R1B6Q\fusion_palettes_iconV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34" y="1427059"/>
            <a:ext cx="717104" cy="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338490">
            <a:off x="1330131" y="2103069"/>
            <a:ext cx="3528392" cy="646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SAMPLE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5">
      <a:dk1>
        <a:srgbClr val="092E4D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CafeX Branding Template 2014</Template>
  <TotalTime>3240</TotalTime>
  <Words>1208</Words>
  <Application>Microsoft Office PowerPoint</Application>
  <PresentationFormat>On-screen Show (16:9)</PresentationFormat>
  <Paragraphs>182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&lt;Customer,  Project Name&gt;  Proposal</vt:lpstr>
      <vt:lpstr>PowerPoint Presentation</vt:lpstr>
      <vt:lpstr>PowerPoint Presentation</vt:lpstr>
      <vt:lpstr>PowerPoint Presentation</vt:lpstr>
      <vt:lpstr>Use Case Summary</vt:lpstr>
      <vt:lpstr>Use Case #1 - &lt;use case #1 name&gt;</vt:lpstr>
      <vt:lpstr>Use Case #1 - &lt;Use Case #1 name&gt;  (cont.)</vt:lpstr>
      <vt:lpstr>PowerPoint Presentation</vt:lpstr>
      <vt:lpstr>Use Case #1: Architecture &amp; Call Flow</vt:lpstr>
      <vt:lpstr>PowerPoint Presentation</vt:lpstr>
      <vt:lpstr>Project Summary</vt:lpstr>
      <vt:lpstr>Additional Items provided by &lt;customer&gt;</vt:lpstr>
      <vt:lpstr>PowerPoint Presentation</vt:lpstr>
      <vt:lpstr>Proposal Assumptions</vt:lpstr>
      <vt:lpstr>Timeline</vt:lpstr>
      <vt:lpstr>Key Responsibilities for PoC</vt:lpstr>
      <vt:lpstr>Pricing</vt:lpstr>
      <vt:lpstr>Server Sizing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Propsal</dc:title>
  <dc:creator>Liddell, Gethin</dc:creator>
  <cp:lastModifiedBy>cafex-master</cp:lastModifiedBy>
  <cp:revision>51</cp:revision>
  <dcterms:created xsi:type="dcterms:W3CDTF">2014-04-04T12:34:44Z</dcterms:created>
  <dcterms:modified xsi:type="dcterms:W3CDTF">2014-08-11T14:40:40Z</dcterms:modified>
</cp:coreProperties>
</file>